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6858000" cx="9144000"/>
  <p:notesSz cx="6858000" cy="9144000"/>
  <p:embeddedFontLst>
    <p:embeddedFont>
      <p:font typeface="Corbel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Corbel-regular.fntdata"/><Relationship Id="rId50" Type="http://schemas.openxmlformats.org/officeDocument/2006/relationships/slide" Target="slides/slide44.xml"/><Relationship Id="rId53" Type="http://schemas.openxmlformats.org/officeDocument/2006/relationships/font" Target="fonts/Corbel-italic.fntdata"/><Relationship Id="rId52" Type="http://schemas.openxmlformats.org/officeDocument/2006/relationships/font" Target="fonts/Corbel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font" Target="fonts/Corbel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5eb696f845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5eb696f84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gradFill>
          <a:gsLst>
            <a:gs pos="0">
              <a:srgbClr val="BEC4D3"/>
            </a:gs>
            <a:gs pos="12000">
              <a:srgbClr val="BEC4D3"/>
            </a:gs>
            <a:gs pos="20000">
              <a:srgbClr val="BDC3D1"/>
            </a:gs>
            <a:gs pos="100000">
              <a:srgbClr val="34394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3355848"/>
            <a:ext cx="8077200" cy="1673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4570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700"/>
              <a:buFont typeface="Corbel"/>
              <a:buNone/>
              <a:defRPr b="1" sz="47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685800" y="1828800"/>
            <a:ext cx="8077200" cy="14996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18850" spcFirstLastPara="1" rIns="4570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SzPts val="252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0" type="dt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rotWithShape="0" algn="tl" dir="5400000" dist="1016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/>
          <p:nvPr>
            <p:ph type="title"/>
          </p:nvPr>
        </p:nvSpPr>
        <p:spPr>
          <a:xfrm>
            <a:off x="167838" y="152400"/>
            <a:ext cx="2523744" cy="97840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73150" spcFirstLastPara="1" rIns="4570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2000"/>
              <a:buFont typeface="Corbel"/>
              <a:buNone/>
              <a:defRPr b="0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2"/>
          <p:cNvSpPr txBox="1"/>
          <p:nvPr>
            <p:ph idx="1" type="body"/>
          </p:nvPr>
        </p:nvSpPr>
        <p:spPr>
          <a:xfrm>
            <a:off x="3019377" y="1743133"/>
            <a:ext cx="5920641" cy="4558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>
            <a:lvl1pPr indent="-391160" lvl="0" marL="457200" algn="l">
              <a:spcBef>
                <a:spcPts val="0"/>
              </a:spcBef>
              <a:spcAft>
                <a:spcPts val="0"/>
              </a:spcAft>
              <a:buSzPts val="2560"/>
              <a:buChar char="◼"/>
              <a:defRPr sz="3200"/>
            </a:lvl1pPr>
            <a:lvl2pPr indent="-388619" lvl="1" marL="914400" algn="l">
              <a:spcBef>
                <a:spcPts val="560"/>
              </a:spcBef>
              <a:spcAft>
                <a:spcPts val="0"/>
              </a:spcAft>
              <a:buSzPts val="2520"/>
              <a:buChar char="▪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SzPts val="2000"/>
              <a:buChar char="🢝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SzPts val="2000"/>
              <a:buChar char="●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SzPts val="2000"/>
              <a:buChar char="●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SzPts val="2000"/>
              <a:buChar char="●"/>
              <a:defRPr sz="2000"/>
            </a:lvl9pPr>
          </a:lstStyle>
          <a:p/>
        </p:txBody>
      </p:sp>
      <p:sp>
        <p:nvSpPr>
          <p:cNvPr id="87" name="Google Shape;87;p12"/>
          <p:cNvSpPr txBox="1"/>
          <p:nvPr>
            <p:ph idx="2" type="body"/>
          </p:nvPr>
        </p:nvSpPr>
        <p:spPr>
          <a:xfrm>
            <a:off x="167838" y="1730018"/>
            <a:ext cx="246888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08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8" name="Google Shape;88;p12"/>
          <p:cNvSpPr txBox="1"/>
          <p:nvPr>
            <p:ph idx="10" type="dt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1" type="ftr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" name="Google Shape;91;p12"/>
          <p:cNvSpPr/>
          <p:nvPr/>
        </p:nvSpPr>
        <p:spPr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2" name="Google Shape;92;p12"/>
          <p:cNvSpPr/>
          <p:nvPr/>
        </p:nvSpPr>
        <p:spPr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bg>
      <p:bgPr>
        <a:solidFill>
          <a:schemeClr val="lt2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title"/>
          </p:nvPr>
        </p:nvSpPr>
        <p:spPr>
          <a:xfrm>
            <a:off x="164592" y="155448"/>
            <a:ext cx="2525150" cy="97840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73150" spcFirstLastPara="1" rIns="4570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2000"/>
              <a:buFont typeface="Corbel"/>
              <a:buNone/>
              <a:defRPr b="0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3"/>
          <p:cNvSpPr/>
          <p:nvPr>
            <p:ph idx="2" type="pic"/>
          </p:nvPr>
        </p:nvSpPr>
        <p:spPr>
          <a:xfrm>
            <a:off x="2903805" y="1484808"/>
            <a:ext cx="6247397" cy="5373192"/>
          </a:xfrm>
          <a:prstGeom prst="rect">
            <a:avLst/>
          </a:prstGeom>
          <a:solidFill>
            <a:srgbClr val="BABABB"/>
          </a:solidFill>
          <a:ln>
            <a:noFill/>
          </a:ln>
        </p:spPr>
      </p:sp>
      <p:sp>
        <p:nvSpPr>
          <p:cNvPr id="96" name="Google Shape;96;p13"/>
          <p:cNvSpPr txBox="1"/>
          <p:nvPr>
            <p:ph idx="1" type="body"/>
          </p:nvPr>
        </p:nvSpPr>
        <p:spPr>
          <a:xfrm>
            <a:off x="164592" y="1728216"/>
            <a:ext cx="246888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08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97" name="Google Shape;97;p13"/>
          <p:cNvSpPr txBox="1"/>
          <p:nvPr>
            <p:ph idx="10" type="dt"/>
          </p:nvPr>
        </p:nvSpPr>
        <p:spPr>
          <a:xfrm>
            <a:off x="164592" y="1170432"/>
            <a:ext cx="2523744" cy="20116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3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9" name="Google Shape;99;p13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0" name="Google Shape;100;p13"/>
          <p:cNvSpPr txBox="1"/>
          <p:nvPr>
            <p:ph idx="11" type="ftr"/>
          </p:nvPr>
        </p:nvSpPr>
        <p:spPr>
          <a:xfrm>
            <a:off x="3035808" y="1170432"/>
            <a:ext cx="5193792" cy="20116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BABAB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12" type="sldNum"/>
          </p:nvPr>
        </p:nvSpPr>
        <p:spPr>
          <a:xfrm>
            <a:off x="8339328" y="1170432"/>
            <a:ext cx="733864" cy="20116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/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4"/>
          <p:cNvSpPr txBox="1"/>
          <p:nvPr>
            <p:ph idx="1" type="body"/>
          </p:nvPr>
        </p:nvSpPr>
        <p:spPr>
          <a:xfrm rot="5400000">
            <a:off x="2259196" y="-26804"/>
            <a:ext cx="4625609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>
            <a:lvl1pPr indent="-320040" lvl="0" marL="457200" algn="l">
              <a:spcBef>
                <a:spcPts val="0"/>
              </a:spcBef>
              <a:spcAft>
                <a:spcPts val="0"/>
              </a:spcAft>
              <a:buSzPts val="1440"/>
              <a:buChar char="◼"/>
              <a:defRPr/>
            </a:lvl1pPr>
            <a:lvl2pPr indent="-331469" lvl="1" marL="914400" algn="l">
              <a:spcBef>
                <a:spcPts val="36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105" name="Google Shape;105;p14"/>
          <p:cNvSpPr txBox="1"/>
          <p:nvPr>
            <p:ph idx="10" type="dt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4"/>
          <p:cNvSpPr txBox="1"/>
          <p:nvPr>
            <p:ph idx="11" type="ftr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4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/>
          <p:nvPr/>
        </p:nvSpPr>
        <p:spPr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rotWithShape="0" algn="tl" dir="10800000" dist="1016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10" name="Google Shape;110;p15"/>
          <p:cNvSpPr/>
          <p:nvPr/>
        </p:nvSpPr>
        <p:spPr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11" name="Google Shape;111;p15"/>
          <p:cNvSpPr txBox="1"/>
          <p:nvPr>
            <p:ph type="title"/>
          </p:nvPr>
        </p:nvSpPr>
        <p:spPr>
          <a:xfrm rot="5400000">
            <a:off x="4808538" y="2247903"/>
            <a:ext cx="5851525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5"/>
          <p:cNvSpPr txBox="1"/>
          <p:nvPr>
            <p:ph idx="1" type="body"/>
          </p:nvPr>
        </p:nvSpPr>
        <p:spPr>
          <a:xfrm rot="5400000">
            <a:off x="541338" y="220662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>
            <a:lvl1pPr indent="-320040" lvl="0" marL="457200" algn="l">
              <a:spcBef>
                <a:spcPts val="0"/>
              </a:spcBef>
              <a:spcAft>
                <a:spcPts val="0"/>
              </a:spcAft>
              <a:buSzPts val="1440"/>
              <a:buChar char="◼"/>
              <a:defRPr/>
            </a:lvl1pPr>
            <a:lvl2pPr indent="-331469" lvl="1" marL="914400" algn="l">
              <a:spcBef>
                <a:spcPts val="36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113" name="Google Shape;113;p15"/>
          <p:cNvSpPr txBox="1"/>
          <p:nvPr>
            <p:ph idx="10" type="dt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5"/>
          <p:cNvSpPr txBox="1"/>
          <p:nvPr>
            <p:ph idx="11" type="ftr"/>
          </p:nvPr>
        </p:nvSpPr>
        <p:spPr>
          <a:xfrm>
            <a:off x="2640597" y="6377459"/>
            <a:ext cx="38364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5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bg>
      <p:bgPr>
        <a:gradFill>
          <a:gsLst>
            <a:gs pos="0">
              <a:srgbClr val="BEC4D3"/>
            </a:gs>
            <a:gs pos="12000">
              <a:srgbClr val="BEC4D3"/>
            </a:gs>
            <a:gs pos="20000">
              <a:srgbClr val="BDC3D1"/>
            </a:gs>
            <a:gs pos="100000">
              <a:srgbClr val="34394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" name="Google Shape;23;p3"/>
          <p:cNvSpPr/>
          <p:nvPr/>
        </p:nvSpPr>
        <p:spPr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rotWithShape="0" algn="tl" dir="5400000" dist="1016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" name="Google Shape;24;p3"/>
          <p:cNvSpPr txBox="1"/>
          <p:nvPr>
            <p:ph type="title"/>
          </p:nvPr>
        </p:nvSpPr>
        <p:spPr>
          <a:xfrm>
            <a:off x="749808" y="118872"/>
            <a:ext cx="8013192" cy="163677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700"/>
              <a:buFont typeface="Corbel"/>
              <a:buNone/>
              <a:defRPr b="1" sz="47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740664" y="1828800"/>
            <a:ext cx="8022336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46300" spcFirstLastPara="1" rIns="4570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FFFFFF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>
            <a:lvl1pPr indent="-320040" lvl="0" marL="457200" algn="l">
              <a:spcBef>
                <a:spcPts val="0"/>
              </a:spcBef>
              <a:spcAft>
                <a:spcPts val="0"/>
              </a:spcAft>
              <a:buSzPts val="1440"/>
              <a:buChar char="◼"/>
              <a:defRPr/>
            </a:lvl1pPr>
            <a:lvl2pPr indent="-331469" lvl="1" marL="914400" algn="l">
              <a:spcBef>
                <a:spcPts val="36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0" type="dt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1" type="ftr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idx="10" type="dt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1" type="ftr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gradFill>
          <a:gsLst>
            <a:gs pos="0">
              <a:srgbClr val="BEC4D3"/>
            </a:gs>
            <a:gs pos="12000">
              <a:srgbClr val="BEC4D3"/>
            </a:gs>
            <a:gs pos="20000">
              <a:srgbClr val="BDC3D1"/>
            </a:gs>
            <a:gs pos="100000">
              <a:srgbClr val="34394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9" name="Google Shape;49;p7"/>
          <p:cNvSpPr txBox="1"/>
          <p:nvPr>
            <p:ph type="ctrTitle"/>
          </p:nvPr>
        </p:nvSpPr>
        <p:spPr>
          <a:xfrm>
            <a:off x="685800" y="3355848"/>
            <a:ext cx="8077200" cy="1673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4570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700"/>
              <a:buFont typeface="Corbel"/>
              <a:buNone/>
              <a:defRPr b="1" sz="47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" type="subTitle"/>
          </p:nvPr>
        </p:nvSpPr>
        <p:spPr>
          <a:xfrm>
            <a:off x="685800" y="1828800"/>
            <a:ext cx="8077200" cy="14996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18850" spcFirstLastPara="1" rIns="4570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SzPts val="252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rotWithShape="0" algn="tl" dir="5400000" dist="1016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bg>
      <p:bgPr>
        <a:gradFill>
          <a:gsLst>
            <a:gs pos="0">
              <a:srgbClr val="BEC4D3"/>
            </a:gs>
            <a:gs pos="12000">
              <a:srgbClr val="BEC4D3"/>
            </a:gs>
            <a:gs pos="20000">
              <a:srgbClr val="BDC3D1"/>
            </a:gs>
            <a:gs pos="100000">
              <a:srgbClr val="34394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/>
          <p:nvPr/>
        </p:nvSpPr>
        <p:spPr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7" name="Google Shape;57;p8"/>
          <p:cNvSpPr/>
          <p:nvPr/>
        </p:nvSpPr>
        <p:spPr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rotWithShape="0" algn="tl" dir="5400000" dist="1016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8" name="Google Shape;58;p8"/>
          <p:cNvSpPr txBox="1"/>
          <p:nvPr>
            <p:ph type="title"/>
          </p:nvPr>
        </p:nvSpPr>
        <p:spPr>
          <a:xfrm>
            <a:off x="749808" y="118872"/>
            <a:ext cx="8013192" cy="163677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700"/>
              <a:buFont typeface="Corbel"/>
              <a:buNone/>
              <a:defRPr b="1" sz="47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" type="body"/>
          </p:nvPr>
        </p:nvSpPr>
        <p:spPr>
          <a:xfrm>
            <a:off x="740664" y="1828800"/>
            <a:ext cx="8022336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46300" spcFirstLastPara="1" rIns="4570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FFFFFF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8"/>
          <p:cNvSpPr txBox="1"/>
          <p:nvPr>
            <p:ph idx="11" type="ftr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" type="body"/>
          </p:nvPr>
        </p:nvSpPr>
        <p:spPr>
          <a:xfrm>
            <a:off x="457200" y="1773936"/>
            <a:ext cx="4038600" cy="4623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1425">
            <a:normAutofit/>
          </a:bodyPr>
          <a:lstStyle>
            <a:lvl1pPr indent="-370840" lvl="0" marL="457200" algn="l">
              <a:spcBef>
                <a:spcPts val="0"/>
              </a:spcBef>
              <a:spcAft>
                <a:spcPts val="0"/>
              </a:spcAft>
              <a:buSzPts val="2240"/>
              <a:buChar char="◼"/>
              <a:defRPr sz="2800"/>
            </a:lvl1pPr>
            <a:lvl2pPr indent="-365760" lvl="1" marL="914400" algn="l">
              <a:spcBef>
                <a:spcPts val="480"/>
              </a:spcBef>
              <a:spcAft>
                <a:spcPts val="0"/>
              </a:spcAft>
              <a:buSzPts val="2160"/>
              <a:buChar char="▪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🢝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9pPr>
          </a:lstStyle>
          <a:p/>
        </p:txBody>
      </p:sp>
      <p:sp>
        <p:nvSpPr>
          <p:cNvPr id="66" name="Google Shape;66;p9"/>
          <p:cNvSpPr txBox="1"/>
          <p:nvPr>
            <p:ph idx="2" type="body"/>
          </p:nvPr>
        </p:nvSpPr>
        <p:spPr>
          <a:xfrm>
            <a:off x="4648200" y="1773936"/>
            <a:ext cx="4038600" cy="4623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>
            <a:lvl1pPr indent="-370840" lvl="0" marL="457200" algn="l">
              <a:spcBef>
                <a:spcPts val="0"/>
              </a:spcBef>
              <a:spcAft>
                <a:spcPts val="0"/>
              </a:spcAft>
              <a:buSzPts val="2240"/>
              <a:buChar char="◼"/>
              <a:defRPr sz="2800"/>
            </a:lvl1pPr>
            <a:lvl2pPr indent="-365760" lvl="1" marL="914400" algn="l">
              <a:spcBef>
                <a:spcPts val="480"/>
              </a:spcBef>
              <a:spcAft>
                <a:spcPts val="0"/>
              </a:spcAft>
              <a:buSzPts val="2160"/>
              <a:buChar char="▪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🢝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9pPr>
          </a:lstStyle>
          <a:p/>
        </p:txBody>
      </p:sp>
      <p:sp>
        <p:nvSpPr>
          <p:cNvPr id="67" name="Google Shape;67;p9"/>
          <p:cNvSpPr txBox="1"/>
          <p:nvPr>
            <p:ph idx="10" type="dt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1" type="ftr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" type="body"/>
          </p:nvPr>
        </p:nvSpPr>
        <p:spPr>
          <a:xfrm>
            <a:off x="457200" y="1698987"/>
            <a:ext cx="4040188" cy="7153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46300" spcFirstLastPara="1" rIns="91425" wrap="square" tIns="914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40"/>
              <a:buNone/>
              <a:defRPr b="1" sz="2300" cap="none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8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73" name="Google Shape;73;p10"/>
          <p:cNvSpPr txBox="1"/>
          <p:nvPr>
            <p:ph idx="2" type="body"/>
          </p:nvPr>
        </p:nvSpPr>
        <p:spPr>
          <a:xfrm>
            <a:off x="457200" y="2449512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>
            <a:lvl1pPr indent="-350520" lvl="0" marL="457200" algn="l">
              <a:spcBef>
                <a:spcPts val="0"/>
              </a:spcBef>
              <a:spcAft>
                <a:spcPts val="0"/>
              </a:spcAft>
              <a:buSzPts val="1920"/>
              <a:buChar char="◼"/>
              <a:defRPr sz="2400"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🢝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9pPr>
          </a:lstStyle>
          <a:p/>
        </p:txBody>
      </p:sp>
      <p:sp>
        <p:nvSpPr>
          <p:cNvPr id="74" name="Google Shape;74;p10"/>
          <p:cNvSpPr txBox="1"/>
          <p:nvPr>
            <p:ph idx="3" type="body"/>
          </p:nvPr>
        </p:nvSpPr>
        <p:spPr>
          <a:xfrm>
            <a:off x="4645025" y="1698987"/>
            <a:ext cx="4041775" cy="7153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46300" spcFirstLastPara="1" rIns="91425" wrap="square" tIns="914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40"/>
              <a:buNone/>
              <a:defRPr b="1" sz="2300" cap="none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8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75" name="Google Shape;75;p10"/>
          <p:cNvSpPr txBox="1"/>
          <p:nvPr>
            <p:ph idx="4" type="body"/>
          </p:nvPr>
        </p:nvSpPr>
        <p:spPr>
          <a:xfrm>
            <a:off x="4645025" y="2449512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>
            <a:lvl1pPr indent="-350520" lvl="0" marL="457200" algn="l">
              <a:spcBef>
                <a:spcPts val="0"/>
              </a:spcBef>
              <a:spcAft>
                <a:spcPts val="0"/>
              </a:spcAft>
              <a:buSzPts val="1920"/>
              <a:buChar char="◼"/>
              <a:defRPr sz="2400"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🢝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9pPr>
          </a:lstStyle>
          <a:p/>
        </p:txBody>
      </p:sp>
      <p:sp>
        <p:nvSpPr>
          <p:cNvPr id="76" name="Google Shape;76;p10"/>
          <p:cNvSpPr txBox="1"/>
          <p:nvPr>
            <p:ph idx="10" type="dt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11" type="ftr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0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 txBox="1"/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1"/>
          <p:cNvSpPr txBox="1"/>
          <p:nvPr>
            <p:ph idx="10" type="dt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1"/>
          <p:cNvSpPr txBox="1"/>
          <p:nvPr>
            <p:ph idx="11" type="ftr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1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rotWithShape="0" algn="tl" dir="5400000" dist="1016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  <a:defRPr b="1" i="0" sz="4500" u="none" cap="none" strike="noStrike">
                <a:solidFill>
                  <a:srgbClr val="FFC7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1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>
            <a:lvl1pPr indent="-39116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◼"/>
              <a:defRPr b="0" i="0" sz="3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88619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52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▪"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Noto Sans Symbols"/>
              <a:buChar char="🢝"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0" type="dt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1" type="ftr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rotWithShape="0" algn="tl" dir="5400000" dist="1016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1" name="Google Shape;31;p4"/>
          <p:cNvSpPr/>
          <p:nvPr/>
        </p:nvSpPr>
        <p:spPr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  <a:defRPr b="1" i="0" sz="4500" u="none" cap="none" strike="noStrike">
                <a:solidFill>
                  <a:srgbClr val="FFC7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>
            <a:lvl1pPr indent="-39116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◼"/>
              <a:defRPr b="0" i="0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88619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52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▪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Noto Sans Symbols"/>
              <a:buChar char="🢝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0" type="dt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11" type="ftr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Relationship Id="rId4" Type="http://schemas.openxmlformats.org/officeDocument/2006/relationships/image" Target="../media/image16.png"/><Relationship Id="rId5" Type="http://schemas.openxmlformats.org/officeDocument/2006/relationships/image" Target="../media/image29.png"/><Relationship Id="rId6" Type="http://schemas.openxmlformats.org/officeDocument/2006/relationships/image" Target="../media/image14.png"/><Relationship Id="rId7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Relationship Id="rId4" Type="http://schemas.openxmlformats.org/officeDocument/2006/relationships/image" Target="../media/image15.gif"/><Relationship Id="rId5" Type="http://schemas.openxmlformats.org/officeDocument/2006/relationships/image" Target="../media/image2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36.png"/><Relationship Id="rId5" Type="http://schemas.openxmlformats.org/officeDocument/2006/relationships/image" Target="../media/image5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Relationship Id="rId6" Type="http://schemas.openxmlformats.org/officeDocument/2006/relationships/hyperlink" Target="http://www.mee.tcd.ie/~sigmedia/pmwiki/uploads/Main.Publications/RRB_CVPR13final.pdf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38.png"/><Relationship Id="rId5" Type="http://schemas.openxmlformats.org/officeDocument/2006/relationships/image" Target="../media/image31.png"/><Relationship Id="rId6" Type="http://schemas.openxmlformats.org/officeDocument/2006/relationships/image" Target="../media/image35.png"/><Relationship Id="rId7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jpg"/><Relationship Id="rId4" Type="http://schemas.openxmlformats.org/officeDocument/2006/relationships/image" Target="../media/image4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Relationship Id="rId4" Type="http://schemas.openxmlformats.org/officeDocument/2006/relationships/image" Target="../media/image43.png"/><Relationship Id="rId5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Relationship Id="rId4" Type="http://schemas.openxmlformats.org/officeDocument/2006/relationships/image" Target="../media/image3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en.wikipedia.org/wiki/Hawk-Eye" TargetMode="External"/><Relationship Id="rId4" Type="http://schemas.openxmlformats.org/officeDocument/2006/relationships/hyperlink" Target="https://en.wikipedia.org/wiki/Leg_before_wicket" TargetMode="External"/><Relationship Id="rId9" Type="http://schemas.openxmlformats.org/officeDocument/2006/relationships/image" Target="../media/image39.jpg"/><Relationship Id="rId5" Type="http://schemas.openxmlformats.org/officeDocument/2006/relationships/hyperlink" Target="https://en.wikipedia.org/wiki/Batsman" TargetMode="External"/><Relationship Id="rId6" Type="http://schemas.openxmlformats.org/officeDocument/2006/relationships/hyperlink" Target="https://en.wikipedia.org/wiki/Stump_(cricket)" TargetMode="External"/><Relationship Id="rId7" Type="http://schemas.openxmlformats.org/officeDocument/2006/relationships/hyperlink" Target="https://en.wikipedia.org/wiki/Hawk-Eye" TargetMode="External"/><Relationship Id="rId8" Type="http://schemas.openxmlformats.org/officeDocument/2006/relationships/image" Target="../media/image4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0.png"/><Relationship Id="rId4" Type="http://schemas.openxmlformats.org/officeDocument/2006/relationships/image" Target="../media/image52.png"/><Relationship Id="rId5" Type="http://schemas.openxmlformats.org/officeDocument/2006/relationships/image" Target="../media/image5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0.jpg"/><Relationship Id="rId4" Type="http://schemas.openxmlformats.org/officeDocument/2006/relationships/image" Target="../media/image49.png"/><Relationship Id="rId5" Type="http://schemas.openxmlformats.org/officeDocument/2006/relationships/image" Target="../media/image48.png"/><Relationship Id="rId6" Type="http://schemas.openxmlformats.org/officeDocument/2006/relationships/image" Target="../media/image59.png"/><Relationship Id="rId7" Type="http://schemas.openxmlformats.org/officeDocument/2006/relationships/image" Target="../media/image51.png"/><Relationship Id="rId8" Type="http://schemas.openxmlformats.org/officeDocument/2006/relationships/hyperlink" Target="http://en.wikipedia.org/wiki/JPEG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3.png"/><Relationship Id="rId4" Type="http://schemas.openxmlformats.org/officeDocument/2006/relationships/hyperlink" Target="https://paperswithcode.com/task/deblurring" TargetMode="External"/><Relationship Id="rId5" Type="http://schemas.openxmlformats.org/officeDocument/2006/relationships/image" Target="../media/image54.png"/><Relationship Id="rId6" Type="http://schemas.openxmlformats.org/officeDocument/2006/relationships/image" Target="../media/image5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matlab.mathworks.com/?s_tid=tah_po_start" TargetMode="External"/><Relationship Id="rId4" Type="http://schemas.openxmlformats.org/officeDocument/2006/relationships/hyperlink" Target="http://ftp.iitb.ac.in/ftp/IITB_private/Matlab/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www.cse.iitb.ac.in/~ajitvr/CS663_Fall2024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5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type="ctrTitle"/>
          </p:nvPr>
        </p:nvSpPr>
        <p:spPr>
          <a:xfrm>
            <a:off x="457200" y="1752600"/>
            <a:ext cx="8077200" cy="1673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457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700"/>
              <a:buFont typeface="Corbel"/>
              <a:buNone/>
            </a:pPr>
            <a:r>
              <a:rPr lang="en-US"/>
              <a:t>Image Processing: Applications and Overview</a:t>
            </a:r>
            <a:endParaRPr/>
          </a:p>
        </p:txBody>
      </p:sp>
      <p:sp>
        <p:nvSpPr>
          <p:cNvPr id="121" name="Google Shape;121;p16"/>
          <p:cNvSpPr txBox="1"/>
          <p:nvPr>
            <p:ph idx="1" type="subTitle"/>
          </p:nvPr>
        </p:nvSpPr>
        <p:spPr>
          <a:xfrm>
            <a:off x="609600" y="2971800"/>
            <a:ext cx="8077200" cy="10424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18850" spcFirstLastPara="1" rIns="457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Ajit Rajwade,  CS 663, Fall 2024, IITB, CSE department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Remote Sensing</a:t>
            </a:r>
            <a:endParaRPr/>
          </a:p>
        </p:txBody>
      </p:sp>
      <p:pic>
        <p:nvPicPr>
          <p:cNvPr id="186" name="Google Shape;18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219200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5"/>
          <p:cNvSpPr txBox="1"/>
          <p:nvPr/>
        </p:nvSpPr>
        <p:spPr>
          <a:xfrm>
            <a:off x="0" y="3733800"/>
            <a:ext cx="32766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Analysis of satellite images: detection/quantification of water-body, forest, land-mass, urban settlement, landmines, etc.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8" name="Google Shape;188;p25"/>
          <p:cNvSpPr txBox="1"/>
          <p:nvPr/>
        </p:nvSpPr>
        <p:spPr>
          <a:xfrm>
            <a:off x="0" y="5410200"/>
            <a:ext cx="27432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Classification of materials: soil type/vegetation type etc.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9" name="Google Shape;189;p25"/>
          <p:cNvSpPr txBox="1"/>
          <p:nvPr/>
        </p:nvSpPr>
        <p:spPr>
          <a:xfrm>
            <a:off x="3581400" y="3733800"/>
            <a:ext cx="27432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Creation of detailed maps of various regions of the earth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0" name="Google Shape;190;p25"/>
          <p:cNvSpPr txBox="1"/>
          <p:nvPr/>
        </p:nvSpPr>
        <p:spPr>
          <a:xfrm>
            <a:off x="3657600" y="5257800"/>
            <a:ext cx="27432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Tracking changes in certain portions of surveyed land/water bodies (Defence/environmental engineering applications)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91" name="Google Shape;19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19400" y="121920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0200" y="1219200"/>
            <a:ext cx="3429000" cy="2405658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5"/>
          <p:cNvSpPr txBox="1"/>
          <p:nvPr/>
        </p:nvSpPr>
        <p:spPr>
          <a:xfrm>
            <a:off x="6248400" y="3810000"/>
            <a:ext cx="27432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Analysis of weather patterns/predictions of natural disasters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Agriculture</a:t>
            </a:r>
            <a:endParaRPr/>
          </a:p>
        </p:txBody>
      </p:sp>
      <p:pic>
        <p:nvPicPr>
          <p:cNvPr id="199" name="Google Shape;19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295400"/>
            <a:ext cx="2057400" cy="1474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2200" y="1295400"/>
            <a:ext cx="1219200" cy="1506347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6"/>
          <p:cNvSpPr txBox="1"/>
          <p:nvPr/>
        </p:nvSpPr>
        <p:spPr>
          <a:xfrm>
            <a:off x="228600" y="2895600"/>
            <a:ext cx="27432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Detection/classification of diseases in leaves or crops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02" name="Google Shape;202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38600" y="1295400"/>
            <a:ext cx="274320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6"/>
          <p:cNvSpPr txBox="1"/>
          <p:nvPr/>
        </p:nvSpPr>
        <p:spPr>
          <a:xfrm>
            <a:off x="6858000" y="1371600"/>
            <a:ext cx="21336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Detection/counting of fruits in an orchard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04" name="Google Shape;204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1000" y="3886200"/>
            <a:ext cx="2891928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6"/>
          <p:cNvSpPr txBox="1"/>
          <p:nvPr/>
        </p:nvSpPr>
        <p:spPr>
          <a:xfrm>
            <a:off x="381000" y="5715000"/>
            <a:ext cx="27432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Detection of animals/animal movement in crop-fields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06" name="Google Shape;206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05200" y="3810000"/>
            <a:ext cx="3704167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Agriculture/Botany</a:t>
            </a:r>
            <a:endParaRPr/>
          </a:p>
        </p:txBody>
      </p:sp>
      <p:pic>
        <p:nvPicPr>
          <p:cNvPr descr="Leafsnap: An Electronic Field Guide « Botany One" id="212" name="Google Shape;21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447800"/>
            <a:ext cx="3429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7"/>
          <p:cNvSpPr txBox="1"/>
          <p:nvPr/>
        </p:nvSpPr>
        <p:spPr>
          <a:xfrm>
            <a:off x="152400" y="6172200"/>
            <a:ext cx="2819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Leafsnap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Plant species classification using flower images—A comparative study of  local feature representations" id="214" name="Google Shape;21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1400" y="1447800"/>
            <a:ext cx="5429250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Biometrics</a:t>
            </a:r>
            <a:endParaRPr/>
          </a:p>
        </p:txBody>
      </p:sp>
      <p:sp>
        <p:nvSpPr>
          <p:cNvPr id="220" name="Google Shape;220;p28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Recognition of people from face images (2D or 3D or both), fingerprints, iris, palm-prints, dental X-rays, ears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Face/fingerprint verification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India’s UID (Aadhaar) project!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Human gait/motion analysis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Challenging issues in face recognition: pose, illumination, expressions, age, plastic surgery, twins!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upload.wikimedia.org/wikipedia/commons/thumb/e/ef/Face_detection.jpg/220px-Face_detection.jpg" id="225" name="Google Shape;22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0"/>
            <a:ext cx="2971800" cy="1985703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9"/>
          <p:cNvSpPr txBox="1"/>
          <p:nvPr/>
        </p:nvSpPr>
        <p:spPr>
          <a:xfrm>
            <a:off x="152400" y="2133600"/>
            <a:ext cx="2971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Face detection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http://www.cl.cam.ac.uk/Research/DTG/attarchive/images/pictures/faces.gif" id="227" name="Google Shape;22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00400" y="0"/>
            <a:ext cx="5410200" cy="65473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jit Rajwade\Desktop\1.jpg" id="228" name="Google Shape;228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6000" y="2895600"/>
            <a:ext cx="876300" cy="106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" name="Google Shape;229;p29"/>
          <p:cNvCxnSpPr/>
          <p:nvPr/>
        </p:nvCxnSpPr>
        <p:spPr>
          <a:xfrm rot="5400000">
            <a:off x="2095500" y="1485900"/>
            <a:ext cx="2057400" cy="9144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30" name="Google Shape;230;p29"/>
          <p:cNvSpPr txBox="1"/>
          <p:nvPr/>
        </p:nvSpPr>
        <p:spPr>
          <a:xfrm>
            <a:off x="1219200" y="39624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Face recognition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Archaeology</a:t>
            </a:r>
            <a:endParaRPr/>
          </a:p>
        </p:txBody>
      </p:sp>
      <p:pic>
        <p:nvPicPr>
          <p:cNvPr id="236" name="Google Shape;23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219200"/>
            <a:ext cx="2057400" cy="2907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0" y="1219200"/>
            <a:ext cx="2844800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0"/>
          <p:cNvSpPr txBox="1"/>
          <p:nvPr/>
        </p:nvSpPr>
        <p:spPr>
          <a:xfrm>
            <a:off x="228600" y="4267200"/>
            <a:ext cx="586740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Creation of 3D models and virtual walkthroughs of monuments, archaeological sites.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Computer-aided techniques to restore ruins.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Automated analysis of old architectures.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39" name="Google Shape;239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38800" y="1219200"/>
            <a:ext cx="3314700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0"/>
          <p:cNvSpPr txBox="1"/>
          <p:nvPr/>
        </p:nvSpPr>
        <p:spPr>
          <a:xfrm>
            <a:off x="6324600" y="3581400"/>
            <a:ext cx="24384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Digital restoration of damaged paintings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Document image processing</a:t>
            </a:r>
            <a:endParaRPr/>
          </a:p>
        </p:txBody>
      </p:sp>
      <p:sp>
        <p:nvSpPr>
          <p:cNvPr id="246" name="Google Shape;246;p31"/>
          <p:cNvSpPr txBox="1"/>
          <p:nvPr>
            <p:ph idx="1" type="body"/>
          </p:nvPr>
        </p:nvSpPr>
        <p:spPr>
          <a:xfrm>
            <a:off x="0" y="1524000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Digital storage of handwritten/printed books (optical character/handwriting recognition)</a:t>
            </a:r>
            <a:endParaRPr/>
          </a:p>
          <a:p>
            <a:pPr indent="-157480" lvl="0" marL="438912" rtl="0" algn="l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Digital restoration of images of manuscripts</a:t>
            </a:r>
            <a:endParaRPr/>
          </a:p>
          <a:p>
            <a:pPr indent="-157480" lvl="0" marL="438912" rtl="0" algn="l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</p:txBody>
      </p:sp>
      <p:pic>
        <p:nvPicPr>
          <p:cNvPr id="247" name="Google Shape;24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1" y="3962400"/>
            <a:ext cx="4648200" cy="1591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1600" y="3962400"/>
            <a:ext cx="3429000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81600" y="5257800"/>
            <a:ext cx="3429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1"/>
          <p:cNvSpPr/>
          <p:nvPr/>
        </p:nvSpPr>
        <p:spPr>
          <a:xfrm>
            <a:off x="152400" y="5562600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http://www.mee.tcd.ie/~sigmedia/pmwiki/uploads/Main.Publications/RRB_CVPR13final.pdf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Document image processing</a:t>
            </a:r>
            <a:endParaRPr/>
          </a:p>
        </p:txBody>
      </p:sp>
      <p:pic>
        <p:nvPicPr>
          <p:cNvPr descr="Using NLP (BERT) to improve OCR accuracy | by Ravi Ilango | States Title |  Medium" id="256" name="Google Shape;25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4000"/>
            <a:ext cx="8229600" cy="24620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xample of ink-bleed degradation in handwritten documents from DIBCO... |  Download Scientific Diagram" id="257" name="Google Shape;257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000" y="3962400"/>
            <a:ext cx="8096250" cy="221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Processing of Photographs</a:t>
            </a:r>
            <a:endParaRPr/>
          </a:p>
        </p:txBody>
      </p:sp>
      <p:pic>
        <p:nvPicPr>
          <p:cNvPr id="263" name="Google Shape;26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371601"/>
            <a:ext cx="2819400" cy="188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00400" y="1371600"/>
            <a:ext cx="2743200" cy="18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600" y="3352800"/>
            <a:ext cx="2402703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3"/>
          <p:cNvSpPr txBox="1"/>
          <p:nvPr/>
        </p:nvSpPr>
        <p:spPr>
          <a:xfrm>
            <a:off x="6096000" y="1524000"/>
            <a:ext cx="1981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Noise removal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7" name="Google Shape;267;p33"/>
          <p:cNvSpPr txBox="1"/>
          <p:nvPr/>
        </p:nvSpPr>
        <p:spPr>
          <a:xfrm>
            <a:off x="2667000" y="3657600"/>
            <a:ext cx="20574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Motion/defocus blur removal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68" name="Google Shape;268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600" y="4953000"/>
            <a:ext cx="2584642" cy="17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3"/>
          <p:cNvSpPr txBox="1"/>
          <p:nvPr/>
        </p:nvSpPr>
        <p:spPr>
          <a:xfrm>
            <a:off x="2895600" y="5943600"/>
            <a:ext cx="1981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Inpainting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70" name="Google Shape;270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19600" y="3505200"/>
            <a:ext cx="3200400" cy="304838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3"/>
          <p:cNvSpPr txBox="1"/>
          <p:nvPr/>
        </p:nvSpPr>
        <p:spPr>
          <a:xfrm>
            <a:off x="7696200" y="3657600"/>
            <a:ext cx="12954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Super-resolution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Processing of photographs</a:t>
            </a:r>
            <a:endParaRPr/>
          </a:p>
        </p:txBody>
      </p:sp>
      <p:sp>
        <p:nvSpPr>
          <p:cNvPr descr="How to Remove Red-Eye in Photoshop - YouTube" id="277" name="Google Shape;277;p34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descr="How to Remove Red-Eye in Photoshop - YouTube" id="278" name="Google Shape;278;p34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How to Remove Red-Eye in Photoshop - YouTube" id="279" name="Google Shape;27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47800"/>
            <a:ext cx="4334933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4"/>
          <p:cNvSpPr txBox="1"/>
          <p:nvPr/>
        </p:nvSpPr>
        <p:spPr>
          <a:xfrm>
            <a:off x="0" y="3962400"/>
            <a:ext cx="4419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Red eye removal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https://upload.wikimedia.org/wikipedia/commons/thumb/8/84/Emboss_example.jpg/300px-Emboss_example.jpg" id="281" name="Google Shape;281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1447800"/>
            <a:ext cx="3886200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4"/>
          <p:cNvSpPr txBox="1"/>
          <p:nvPr/>
        </p:nvSpPr>
        <p:spPr>
          <a:xfrm>
            <a:off x="4648200" y="4114800"/>
            <a:ext cx="3124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Embossing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type="title"/>
          </p:nvPr>
        </p:nvSpPr>
        <p:spPr>
          <a:xfrm>
            <a:off x="749808" y="118872"/>
            <a:ext cx="8013192" cy="163677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700"/>
              <a:buFont typeface="Corbel"/>
              <a:buNone/>
            </a:pPr>
            <a:r>
              <a:rPr lang="en-US"/>
              <a:t>Part 1: Why take this course?</a:t>
            </a:r>
            <a:endParaRPr/>
          </a:p>
        </p:txBody>
      </p:sp>
      <p:sp>
        <p:nvSpPr>
          <p:cNvPr id="127" name="Google Shape;127;p17"/>
          <p:cNvSpPr txBox="1"/>
          <p:nvPr>
            <p:ph idx="1" type="body"/>
          </p:nvPr>
        </p:nvSpPr>
        <p:spPr>
          <a:xfrm>
            <a:off x="740664" y="1828800"/>
            <a:ext cx="8022336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46300" spcFirstLastPara="1" rIns="457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ct val="100000"/>
              <a:buFont typeface="Corbel"/>
              <a:buNone/>
            </a:pPr>
            <a:r>
              <a:rPr lang="en-US"/>
              <a:t>Cinematography/Movie Restoration</a:t>
            </a:r>
            <a:endParaRPr/>
          </a:p>
        </p:txBody>
      </p:sp>
      <p:pic>
        <p:nvPicPr>
          <p:cNvPr id="288" name="Google Shape;28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47800"/>
            <a:ext cx="6216650" cy="325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5"/>
          <p:cNvSpPr txBox="1"/>
          <p:nvPr/>
        </p:nvSpPr>
        <p:spPr>
          <a:xfrm>
            <a:off x="228600" y="4800600"/>
            <a:ext cx="4876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Intensity Flicker Removal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6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Digital Image Forensics</a:t>
            </a:r>
            <a:endParaRPr/>
          </a:p>
        </p:txBody>
      </p:sp>
      <p:pic>
        <p:nvPicPr>
          <p:cNvPr id="295" name="Google Shape;29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447800"/>
            <a:ext cx="2362200" cy="302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6"/>
          <p:cNvSpPr txBox="1"/>
          <p:nvPr/>
        </p:nvSpPr>
        <p:spPr>
          <a:xfrm>
            <a:off x="381000" y="4572000"/>
            <a:ext cx="24384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Real photo or computer manipulated?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7" name="Google Shape;297;p36"/>
          <p:cNvSpPr txBox="1"/>
          <p:nvPr/>
        </p:nvSpPr>
        <p:spPr>
          <a:xfrm>
            <a:off x="3733800" y="3962400"/>
            <a:ext cx="4876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Detecting image splicing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98" name="Google Shape;298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5600" y="1524000"/>
            <a:ext cx="3048000" cy="2270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19800" y="1524000"/>
            <a:ext cx="30480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6"/>
          <p:cNvSpPr/>
          <p:nvPr/>
        </p:nvSpPr>
        <p:spPr>
          <a:xfrm>
            <a:off x="152400" y="5257800"/>
            <a:ext cx="77724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http://www.cs.dartmouth.edu/farid/Hany_Farid/Research/Entries/2011/6/3_Computer_Generated_or_Photographic.html</a:t>
            </a:r>
            <a:endParaRPr sz="1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ct val="100000"/>
              <a:buFont typeface="Corbel"/>
              <a:buNone/>
            </a:pPr>
            <a:r>
              <a:rPr lang="en-US"/>
              <a:t>Surveillance: Person Re-identification </a:t>
            </a:r>
            <a:endParaRPr/>
          </a:p>
        </p:txBody>
      </p:sp>
      <p:pic>
        <p:nvPicPr>
          <p:cNvPr descr="Semi-supervised person re-identification by similarity-embedded cycle GANs  | SpringerLink" id="306" name="Google Shape;30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676400"/>
            <a:ext cx="6524625" cy="39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8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Surveillance: Traffic Monitoring</a:t>
            </a:r>
            <a:endParaRPr/>
          </a:p>
        </p:txBody>
      </p:sp>
      <p:pic>
        <p:nvPicPr>
          <p:cNvPr descr="The Development Of Traffic Data Collection Methods | by Daniel Stofan |  GoodVision | Medium" id="312" name="Google Shape;31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4000"/>
            <a:ext cx="4334934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afficVision" id="313" name="Google Shape;31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5799" y="1447800"/>
            <a:ext cx="4626429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Sports!</a:t>
            </a:r>
            <a:endParaRPr/>
          </a:p>
        </p:txBody>
      </p:sp>
      <p:sp>
        <p:nvSpPr>
          <p:cNvPr id="319" name="Google Shape;319;p39"/>
          <p:cNvSpPr txBox="1"/>
          <p:nvPr/>
        </p:nvSpPr>
        <p:spPr>
          <a:xfrm>
            <a:off x="0" y="1524000"/>
            <a:ext cx="4038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Hawk-eye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0" name="Google Shape;320;p39"/>
          <p:cNvSpPr txBox="1"/>
          <p:nvPr/>
        </p:nvSpPr>
        <p:spPr>
          <a:xfrm>
            <a:off x="0" y="1981200"/>
            <a:ext cx="4495800" cy="5078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Its major use in cricket broadcasting is in analysing </a:t>
            </a:r>
            <a:r>
              <a:rPr lang="en-US" sz="1800" u="sng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leg before wicket</a:t>
            </a: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 decisions, where the likely path of the ball can be projected forward, through the </a:t>
            </a:r>
            <a:r>
              <a:rPr lang="en-US" sz="1800" u="sng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batsman</a:t>
            </a: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's legs, to see if it would have hit the </a:t>
            </a:r>
            <a:r>
              <a:rPr lang="en-US" sz="1800" u="sng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stumps</a:t>
            </a: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. Consultation of the third umpire, for conventional slow motion or Hawk-Eye, on leg before wicket decisions, is currently sanctioned in international cricket even though doubts remain about its accuracy.</a:t>
            </a:r>
            <a:r>
              <a:rPr baseline="30000" lang="en-US" sz="1800" u="sng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[9]</a:t>
            </a:r>
            <a:r>
              <a:rPr baseline="30000"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The Hawk-Eye referral for an LBW decision is based on three criteria: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* Where the ball pitched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* The location of impact with the leg of the batsman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* The projected path of the ball past the batsman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https://upload.wikimedia.org/wikipedia/commons/thumb/7/7c/Hawk-Eye_at_Wimbledon_%287508887344%29.jpg/1280px-Hawk-Eye_at_Wimbledon_%287508887344%29.jpg" id="321" name="Google Shape;321;p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57800" y="1447801"/>
            <a:ext cx="3886199" cy="2914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awk-Eye" id="322" name="Google Shape;322;p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781550" y="4402435"/>
            <a:ext cx="4362450" cy="2455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0"/>
          <p:cNvSpPr txBox="1"/>
          <p:nvPr>
            <p:ph type="title"/>
          </p:nvPr>
        </p:nvSpPr>
        <p:spPr>
          <a:xfrm>
            <a:off x="749808" y="118872"/>
            <a:ext cx="8013192" cy="163677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700"/>
              <a:buFont typeface="Corbel"/>
              <a:buNone/>
            </a:pPr>
            <a:r>
              <a:rPr lang="en-US"/>
              <a:t>Part 3: A few basics – what is an image?</a:t>
            </a:r>
            <a:endParaRPr/>
          </a:p>
        </p:txBody>
      </p:sp>
      <p:sp>
        <p:nvSpPr>
          <p:cNvPr id="328" name="Google Shape;328;p40"/>
          <p:cNvSpPr txBox="1"/>
          <p:nvPr>
            <p:ph idx="1" type="body"/>
          </p:nvPr>
        </p:nvSpPr>
        <p:spPr>
          <a:xfrm>
            <a:off x="740664" y="1828800"/>
            <a:ext cx="8022336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46300" spcFirstLastPara="1" rIns="457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1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Part 3: A few basics</a:t>
            </a:r>
            <a:endParaRPr/>
          </a:p>
        </p:txBody>
      </p:sp>
      <p:sp>
        <p:nvSpPr>
          <p:cNvPr id="334" name="Google Shape;334;p41"/>
          <p:cNvSpPr txBox="1"/>
          <p:nvPr>
            <p:ph idx="1" type="body"/>
          </p:nvPr>
        </p:nvSpPr>
        <p:spPr>
          <a:xfrm>
            <a:off x="0" y="1524000"/>
            <a:ext cx="52578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 fontScale="77500" lnSpcReduction="20000"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Most digital images are </a:t>
            </a:r>
            <a:r>
              <a:rPr b="1" lang="en-US"/>
              <a:t>two-dimensional</a:t>
            </a:r>
            <a:r>
              <a:rPr lang="en-US"/>
              <a:t> and defined on a square or rectangular grid/array/domain.</a:t>
            </a:r>
            <a:endParaRPr/>
          </a:p>
          <a:p>
            <a:pPr indent="-194056" lvl="0" marL="438912" rtl="0" algn="l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Each entry of the array is called a </a:t>
            </a:r>
            <a:r>
              <a:rPr b="1" lang="en-US"/>
              <a:t>pixel</a:t>
            </a:r>
            <a:r>
              <a:rPr lang="en-US"/>
              <a:t>, and contains a  “</a:t>
            </a:r>
            <a:r>
              <a:rPr b="1" lang="en-US"/>
              <a:t>intensity</a:t>
            </a:r>
            <a:r>
              <a:rPr lang="en-US"/>
              <a:t>” value which tells you how bright that pixel is.</a:t>
            </a:r>
            <a:endParaRPr/>
          </a:p>
          <a:p>
            <a:pPr indent="-194056" lvl="0" marL="438912" rtl="0" algn="l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This is for </a:t>
            </a:r>
            <a:r>
              <a:rPr b="1" lang="en-US"/>
              <a:t>grayscale</a:t>
            </a:r>
            <a:r>
              <a:rPr lang="en-US"/>
              <a:t> images.</a:t>
            </a:r>
            <a:endParaRPr/>
          </a:p>
          <a:p>
            <a:pPr indent="-194056" lvl="0" marL="438912" rtl="0" algn="l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The intensity value is a real number. </a:t>
            </a:r>
            <a:endParaRPr/>
          </a:p>
        </p:txBody>
      </p:sp>
      <p:pic>
        <p:nvPicPr>
          <p:cNvPr descr="https://upload.wikimedia.org/wikipedia/commons/2/2b/Pixel-example.png" id="335" name="Google Shape;33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7800" y="1676400"/>
            <a:ext cx="3887506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2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A few basics</a:t>
            </a:r>
            <a:endParaRPr/>
          </a:p>
        </p:txBody>
      </p:sp>
      <p:sp>
        <p:nvSpPr>
          <p:cNvPr id="341" name="Google Shape;341;p42"/>
          <p:cNvSpPr txBox="1"/>
          <p:nvPr>
            <p:ph idx="1" type="body"/>
          </p:nvPr>
        </p:nvSpPr>
        <p:spPr>
          <a:xfrm>
            <a:off x="0" y="1524000"/>
            <a:ext cx="60960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1920"/>
              <a:buChar char="◼"/>
            </a:pPr>
            <a:r>
              <a:rPr lang="en-US" sz="2400"/>
              <a:t>Usually, pixels are </a:t>
            </a:r>
            <a:r>
              <a:rPr b="1" lang="en-US" sz="2400"/>
              <a:t>square</a:t>
            </a:r>
            <a:r>
              <a:rPr lang="en-US" sz="2400"/>
              <a:t> in shape.</a:t>
            </a:r>
            <a:endParaRPr/>
          </a:p>
          <a:p>
            <a:pPr indent="-198120" lvl="0" marL="438912" rtl="0" algn="l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2400"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1920"/>
              <a:buChar char="◼"/>
            </a:pPr>
            <a:r>
              <a:rPr lang="en-US" sz="2400"/>
              <a:t>The smaller the physical size of a pixel, the greater the image resolution is.</a:t>
            </a:r>
            <a:endParaRPr/>
          </a:p>
          <a:p>
            <a:pPr indent="-198120" lvl="0" marL="438912" rtl="0" algn="l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2400"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1920"/>
              <a:buChar char="◼"/>
            </a:pPr>
            <a:r>
              <a:rPr lang="en-US" sz="2400"/>
              <a:t>Images can sometimes also be defined on a three-dimensional domain – in such a case a pixel is replaced by a </a:t>
            </a:r>
            <a:r>
              <a:rPr b="1" lang="en-US" sz="2400"/>
              <a:t>voxel</a:t>
            </a:r>
            <a:r>
              <a:rPr lang="en-US" sz="2400"/>
              <a:t> (a small cube). </a:t>
            </a:r>
            <a:endParaRPr/>
          </a:p>
          <a:p>
            <a:pPr indent="-198120" lvl="0" marL="438912" rtl="0" algn="l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2400"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1920"/>
              <a:buChar char="◼"/>
            </a:pPr>
            <a:r>
              <a:rPr lang="en-US" sz="2400"/>
              <a:t>This is common in medical imaging (MRI, CT, PET images)</a:t>
            </a:r>
            <a:endParaRPr/>
          </a:p>
          <a:p>
            <a:pPr indent="-198120" lvl="0" marL="438912" rtl="0" algn="l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2400"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1920"/>
              <a:buChar char="◼"/>
            </a:pPr>
            <a:r>
              <a:rPr lang="en-US" sz="2400"/>
              <a:t>Each voxel again contains an intensity value.</a:t>
            </a:r>
            <a:endParaRPr sz="2400"/>
          </a:p>
        </p:txBody>
      </p:sp>
      <p:pic>
        <p:nvPicPr>
          <p:cNvPr descr="https://upload.wikimedia.org/wikipedia/commons/thumb/d/de/Abdominal_CT_with_scan_range_and_field_of_view%2C_with_box_and_text.jpg/220px-Abdominal_CT_with_scan_range_and_field_of_view%2C_with_box_and_text.jpg" id="342" name="Google Shape;34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1071" y="1447800"/>
            <a:ext cx="3292929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3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A few basics</a:t>
            </a:r>
            <a:endParaRPr/>
          </a:p>
        </p:txBody>
      </p:sp>
      <p:sp>
        <p:nvSpPr>
          <p:cNvPr id="348" name="Google Shape;348;p43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In this course, we will deal only with </a:t>
            </a:r>
            <a:r>
              <a:rPr b="1" lang="en-US"/>
              <a:t>digital</a:t>
            </a:r>
            <a:r>
              <a:rPr lang="en-US"/>
              <a:t> images – which are discrete (not continuous) entities</a:t>
            </a:r>
            <a:endParaRPr/>
          </a:p>
          <a:p>
            <a:pPr indent="-157480" lvl="0" marL="438912" rtl="0" algn="l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We will </a:t>
            </a:r>
            <a:r>
              <a:rPr b="1" lang="en-US"/>
              <a:t>not</a:t>
            </a:r>
            <a:r>
              <a:rPr lang="en-US"/>
              <a:t> deal with continuous images which arise on photographic reels (infinite resolution)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4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A few basics</a:t>
            </a:r>
            <a:endParaRPr/>
          </a:p>
        </p:txBody>
      </p:sp>
      <p:sp>
        <p:nvSpPr>
          <p:cNvPr id="354" name="Google Shape;354;p44"/>
          <p:cNvSpPr txBox="1"/>
          <p:nvPr>
            <p:ph idx="1" type="body"/>
          </p:nvPr>
        </p:nvSpPr>
        <p:spPr>
          <a:xfrm>
            <a:off x="381000" y="1524000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In case of color images, each pixel contains three intensity values – one each denoting the strength of the Red (R), Green (G) and Blue (B) channels. </a:t>
            </a:r>
            <a:endParaRPr/>
          </a:p>
        </p:txBody>
      </p:sp>
      <p:pic>
        <p:nvPicPr>
          <p:cNvPr descr="https://upload.wikimedia.org/wikipedia/commons/thumb/1/18/RGBLayers.svg/250px-RGBLayers.svg.png" id="355" name="Google Shape;35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3657600"/>
            <a:ext cx="2827734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Why take this course?</a:t>
            </a:r>
            <a:endParaRPr/>
          </a:p>
        </p:txBody>
      </p:sp>
      <p:sp>
        <p:nvSpPr>
          <p:cNvPr id="133" name="Google Shape;133;p18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One of the important courses offered by the ViGIL group</a:t>
            </a:r>
            <a:endParaRPr/>
          </a:p>
          <a:p>
            <a:pPr indent="-157480" lvl="0" marL="438912" rtl="0" algn="l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Soft/hard Pre-requisite for many courses offered in the Spring semester, 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Font typeface="Noto Sans Symbols"/>
              <a:buChar char="✔"/>
            </a:pPr>
            <a:r>
              <a:rPr lang="en-US"/>
              <a:t>   CS 763 (Computer Vision)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Font typeface="Noto Sans Symbols"/>
              <a:buChar char="✔"/>
            </a:pPr>
            <a:r>
              <a:rPr lang="en-US"/>
              <a:t>   CS 736 (Medical Image Computing)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Font typeface="Noto Sans Symbols"/>
              <a:buChar char="✔"/>
            </a:pPr>
            <a:r>
              <a:rPr lang="en-US"/>
              <a:t>   CS 754 (Advanced Image Processing)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5"/>
          <p:cNvSpPr txBox="1"/>
          <p:nvPr>
            <p:ph type="title"/>
          </p:nvPr>
        </p:nvSpPr>
        <p:spPr>
          <a:xfrm>
            <a:off x="749808" y="118872"/>
            <a:ext cx="8013192" cy="163677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700"/>
              <a:buFont typeface="Corbel"/>
              <a:buNone/>
            </a:pPr>
            <a:r>
              <a:rPr lang="en-US"/>
              <a:t>Part 4: Course syllabus</a:t>
            </a:r>
            <a:endParaRPr/>
          </a:p>
        </p:txBody>
      </p:sp>
      <p:sp>
        <p:nvSpPr>
          <p:cNvPr id="361" name="Google Shape;361;p45"/>
          <p:cNvSpPr txBox="1"/>
          <p:nvPr>
            <p:ph idx="1" type="body"/>
          </p:nvPr>
        </p:nvSpPr>
        <p:spPr>
          <a:xfrm>
            <a:off x="740664" y="1828800"/>
            <a:ext cx="8022336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46300" spcFirstLastPara="1" rIns="457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6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Course syllabus</a:t>
            </a:r>
            <a:endParaRPr/>
          </a:p>
        </p:txBody>
      </p:sp>
      <p:sp>
        <p:nvSpPr>
          <p:cNvPr id="367" name="Google Shape;367;p46"/>
          <p:cNvSpPr txBox="1"/>
          <p:nvPr>
            <p:ph idx="1" type="body"/>
          </p:nvPr>
        </p:nvSpPr>
        <p:spPr>
          <a:xfrm>
            <a:off x="457200" y="1600200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Topic 1: Image alignment and warping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Topic 2: Image filtering and enhancement methods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Font typeface="Noto Sans Symbols"/>
              <a:buChar char="✔"/>
            </a:pPr>
            <a:r>
              <a:rPr lang="en-US"/>
              <a:t> Blurring, sharpening, edge detection, contrast enhancement</a:t>
            </a:r>
            <a:endParaRPr/>
          </a:p>
        </p:txBody>
      </p:sp>
      <p:pic>
        <p:nvPicPr>
          <p:cNvPr id="368" name="Google Shape;36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1400" y="4276165"/>
            <a:ext cx="2571750" cy="2581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72200" y="4257040"/>
            <a:ext cx="2590800" cy="260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428214"/>
            <a:ext cx="3505199" cy="2429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7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Course syllabus</a:t>
            </a:r>
            <a:endParaRPr/>
          </a:p>
        </p:txBody>
      </p:sp>
      <p:sp>
        <p:nvSpPr>
          <p:cNvPr id="376" name="Google Shape;376;p47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Topic 3: Image segmentation</a:t>
            </a:r>
            <a:endParaRPr/>
          </a:p>
        </p:txBody>
      </p:sp>
      <p:pic>
        <p:nvPicPr>
          <p:cNvPr id="377" name="Google Shape;37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743200"/>
            <a:ext cx="4495800" cy="3128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8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Course syllabus</a:t>
            </a:r>
            <a:endParaRPr/>
          </a:p>
        </p:txBody>
      </p:sp>
      <p:sp>
        <p:nvSpPr>
          <p:cNvPr id="383" name="Google Shape;383;p48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 fontScale="92500" lnSpcReduction="10000"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Topic 4: Fourier Transforms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Topic 5: Face Recognition and associated Statistical Methods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Topic 6: Image Restoration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Topic 7: Image and Video Compression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Topic 8: Color Image Processing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Topic 9: Basics of tomography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The topics won’t necessarily be taught in this order, and some topics may be taught in a mixed fashion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PEG example JPG RIP 025.jpg" id="388" name="Google Shape;38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400" y="0"/>
            <a:ext cx="2981325" cy="22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6400" y="2286000"/>
            <a:ext cx="2981325" cy="22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76400" y="4629150"/>
            <a:ext cx="2981325" cy="2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9"/>
          <p:cNvSpPr txBox="1"/>
          <p:nvPr/>
        </p:nvSpPr>
        <p:spPr>
          <a:xfrm>
            <a:off x="0" y="0"/>
            <a:ext cx="16002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Q = 100, compression rate = 1/2.6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92" name="Google Shape;392;p49"/>
          <p:cNvSpPr txBox="1"/>
          <p:nvPr/>
        </p:nvSpPr>
        <p:spPr>
          <a:xfrm>
            <a:off x="0" y="2743200"/>
            <a:ext cx="16764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Q = 50, compression rate = 1/15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93" name="Google Shape;393;p49"/>
          <p:cNvSpPr txBox="1"/>
          <p:nvPr/>
        </p:nvSpPr>
        <p:spPr>
          <a:xfrm>
            <a:off x="0" y="5029200"/>
            <a:ext cx="15240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Q = 25, compression rate = 1/23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94" name="Google Shape;394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24400" y="0"/>
            <a:ext cx="2981325" cy="22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24400" y="2286000"/>
            <a:ext cx="2981325" cy="2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9"/>
          <p:cNvSpPr txBox="1"/>
          <p:nvPr/>
        </p:nvSpPr>
        <p:spPr>
          <a:xfrm>
            <a:off x="7696200" y="2895600"/>
            <a:ext cx="15240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Q = 1, compression rate = 1/144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97" name="Google Shape;397;p49"/>
          <p:cNvSpPr txBox="1"/>
          <p:nvPr/>
        </p:nvSpPr>
        <p:spPr>
          <a:xfrm>
            <a:off x="7772400" y="457200"/>
            <a:ext cx="15240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Q = 10, compression rate = 1/46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98" name="Google Shape;398;p49"/>
          <p:cNvSpPr/>
          <p:nvPr/>
        </p:nvSpPr>
        <p:spPr>
          <a:xfrm>
            <a:off x="4724400" y="4953000"/>
            <a:ext cx="33716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http://en.wikipedia.org/wiki/JPEG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524250" cy="27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50"/>
          <p:cNvSpPr txBox="1"/>
          <p:nvPr/>
        </p:nvSpPr>
        <p:spPr>
          <a:xfrm>
            <a:off x="252575" y="2933700"/>
            <a:ext cx="25839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4"/>
              </a:rPr>
              <a:t>Image deblurring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05" name="Google Shape;40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7625" y="152400"/>
            <a:ext cx="2162175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75000" y="152400"/>
            <a:ext cx="2771775" cy="16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0"/>
          <p:cNvSpPr txBox="1"/>
          <p:nvPr/>
        </p:nvSpPr>
        <p:spPr>
          <a:xfrm>
            <a:off x="4157550" y="2399325"/>
            <a:ext cx="44295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rbel"/>
                <a:ea typeface="Corbel"/>
                <a:cs typeface="Corbel"/>
                <a:sym typeface="Corbel"/>
              </a:rPr>
              <a:t>Tomographic reconstruction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1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ct val="100000"/>
              <a:buFont typeface="Corbel"/>
              <a:buNone/>
            </a:pPr>
            <a:r>
              <a:rPr lang="en-US"/>
              <a:t>Mathematical tools for Image Processing</a:t>
            </a:r>
            <a:endParaRPr/>
          </a:p>
        </p:txBody>
      </p:sp>
      <p:sp>
        <p:nvSpPr>
          <p:cNvPr id="413" name="Google Shape;413;p51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Signal processing (Fourier transforms, wavelets, etc.)</a:t>
            </a:r>
            <a:endParaRPr/>
          </a:p>
          <a:p>
            <a:pPr indent="-157480" lvl="0" marL="438912" rtl="0" algn="l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Statistical/basic probabilistic models, machine learning based methods, linear algebra</a:t>
            </a:r>
            <a:endParaRPr/>
          </a:p>
          <a:p>
            <a:pPr indent="-157480" lvl="0" marL="438912" rtl="0" algn="l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2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Programming tools</a:t>
            </a:r>
            <a:endParaRPr/>
          </a:p>
        </p:txBody>
      </p:sp>
      <p:sp>
        <p:nvSpPr>
          <p:cNvPr id="419" name="Google Shape;419;p52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 fontScale="85000" lnSpcReduction="20000"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MATLAB and associated toolboxes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We will extensively use MATLAB for our course – 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Font typeface="Noto Sans Symbols"/>
              <a:buChar char="✔"/>
            </a:pPr>
            <a:r>
              <a:rPr lang="en-US"/>
              <a:t>it offers a convenient environment for numerical computations 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Font typeface="Noto Sans Symbols"/>
              <a:buChar char="✔"/>
            </a:pPr>
            <a:r>
              <a:rPr lang="en-US"/>
              <a:t> lots of in built functions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Font typeface="Noto Sans Symbols"/>
              <a:buChar char="✔"/>
            </a:pPr>
            <a:r>
              <a:rPr lang="en-US"/>
              <a:t>Easy to debug 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MATLAB web version: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https://matlab.mathworks.com/?s_tid=tah_po_start</a:t>
            </a:r>
            <a:r>
              <a:rPr lang="en-US"/>
              <a:t> 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MATLAB at IITB: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http://ftp.iitb.ac.in/ftp/IITB_private/Matlab/</a:t>
            </a:r>
            <a:r>
              <a:rPr lang="en-US"/>
              <a:t> 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ITK (especially for medical imaging – InSight Toolkit)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OpenCV</a:t>
            </a:r>
            <a:endParaRPr/>
          </a:p>
          <a:p>
            <a:pPr indent="-181864" lvl="0" marL="438912" rtl="0" algn="l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181864" lvl="0" marL="438912" rtl="0" algn="l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3"/>
          <p:cNvSpPr txBox="1"/>
          <p:nvPr>
            <p:ph type="title"/>
          </p:nvPr>
        </p:nvSpPr>
        <p:spPr>
          <a:xfrm>
            <a:off x="749808" y="118872"/>
            <a:ext cx="8013192" cy="163677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700"/>
              <a:buFont typeface="Corbel"/>
              <a:buNone/>
            </a:pPr>
            <a:r>
              <a:rPr lang="en-US"/>
              <a:t>Part 5: Course policies</a:t>
            </a:r>
            <a:endParaRPr/>
          </a:p>
        </p:txBody>
      </p:sp>
      <p:sp>
        <p:nvSpPr>
          <p:cNvPr id="425" name="Google Shape;425;p53"/>
          <p:cNvSpPr txBox="1"/>
          <p:nvPr>
            <p:ph idx="1" type="body"/>
          </p:nvPr>
        </p:nvSpPr>
        <p:spPr>
          <a:xfrm>
            <a:off x="740664" y="1828800"/>
            <a:ext cx="8022336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46300" spcFirstLastPara="1" rIns="457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4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Grading policy</a:t>
            </a:r>
            <a:endParaRPr/>
          </a:p>
        </p:txBody>
      </p:sp>
      <p:sp>
        <p:nvSpPr>
          <p:cNvPr id="431" name="Google Shape;431;p54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 fontScale="70000" lnSpcReduction="20000"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Mid-semester exam: 20%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End-semester exam: 30% (</a:t>
            </a:r>
            <a:r>
              <a:rPr b="1" lang="en-US"/>
              <a:t>cumulative</a:t>
            </a:r>
            <a:r>
              <a:rPr lang="en-US"/>
              <a:t> – will have the syllabus of the entire semester)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Course project: 15%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Homeworks: 35% (5 homeworks, including homework viva conducted along with project viva)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The course project and homeworks will be done in groups of 3 students or less.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In general, we expect the same group for homeworks and projects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Homeworks will involve programming in MATLAB and some theory questions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Course project is due in the week after the endsems, and will involve a group viva/demo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Each student in the group is expected to contribute to every assignment and also the project.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Why take this course?</a:t>
            </a:r>
            <a:endParaRPr/>
          </a:p>
        </p:txBody>
      </p:sp>
      <p:sp>
        <p:nvSpPr>
          <p:cNvPr id="139" name="Google Shape;139;p19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 lnSpcReduction="10000"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Inherently interdisciplinary subject: numerous application areas</a:t>
            </a:r>
            <a:endParaRPr/>
          </a:p>
          <a:p>
            <a:pPr indent="-157480" lvl="0" marL="438912" rtl="0" algn="l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A popular field of study in India: scope for R&amp;D work in numerous research labs (In India: 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Font typeface="Noto Sans Symbols"/>
              <a:buChar char="✔"/>
            </a:pPr>
            <a:r>
              <a:rPr lang="en-US"/>
              <a:t>GE, Phillips, Siemens, Microsoft, HP, Texas Instruments, Samsung, Google, Facebook, Qualcomm, Intel, Nvidia, many startups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Font typeface="Noto Sans Symbols"/>
              <a:buChar char="✔"/>
            </a:pPr>
            <a:r>
              <a:rPr lang="en-US"/>
              <a:t> DRDO, ICRISAT, ISRO</a:t>
            </a:r>
            <a:endParaRPr/>
          </a:p>
          <a:p>
            <a:pPr indent="-157480" lvl="0" marL="438912" rtl="0" algn="l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5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Course textbooks and material</a:t>
            </a:r>
            <a:endParaRPr/>
          </a:p>
        </p:txBody>
      </p:sp>
      <p:sp>
        <p:nvSpPr>
          <p:cNvPr id="437" name="Google Shape;437;p55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 lnSpcReduction="10000"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Extensive lecture slides will be provided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MATLAB for programming available on the IITB CC website – a web version also available via your IITB LDAP id.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Textbook 1: “Digital Image Processing”, Rafael and Woods, 3</a:t>
            </a:r>
            <a:r>
              <a:rPr baseline="30000" lang="en-US"/>
              <a:t>rd</a:t>
            </a:r>
            <a:r>
              <a:rPr lang="en-US"/>
              <a:t> edition or any edition after that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Textbook 2: “Fundamentals of Digital Image Processing”, Anil K. Jain, any edition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Both books available online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6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Other course policies</a:t>
            </a:r>
            <a:endParaRPr/>
          </a:p>
        </p:txBody>
      </p:sp>
      <p:sp>
        <p:nvSpPr>
          <p:cNvPr id="443" name="Google Shape;443;p56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 lnSpcReduction="10000"/>
          </a:bodyPr>
          <a:lstStyle/>
          <a:p>
            <a:pPr indent="-332232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Intended audience: 3</a:t>
            </a:r>
            <a:r>
              <a:rPr baseline="30000" lang="en-US"/>
              <a:t>rd</a:t>
            </a:r>
            <a:r>
              <a:rPr lang="en-US"/>
              <a:t>/4</a:t>
            </a:r>
            <a:r>
              <a:rPr baseline="30000" lang="en-US"/>
              <a:t>th</a:t>
            </a:r>
            <a:r>
              <a:rPr lang="en-US"/>
              <a:t>/5</a:t>
            </a:r>
            <a:r>
              <a:rPr baseline="30000" lang="en-US"/>
              <a:t>th</a:t>
            </a:r>
            <a:r>
              <a:rPr lang="en-US"/>
              <a:t> year undergrads+ masters and PhD students (2nd year undergrads </a:t>
            </a:r>
            <a:r>
              <a:rPr b="1" lang="en-US">
                <a:solidFill>
                  <a:srgbClr val="FF0000"/>
                </a:solidFill>
              </a:rPr>
              <a:t>ARE NOT</a:t>
            </a:r>
            <a:r>
              <a:rPr lang="en-US"/>
              <a:t> allowed, 2nd year masters or PhD student ARE allowed)</a:t>
            </a:r>
            <a:endParaRPr/>
          </a:p>
          <a:p>
            <a:pPr indent="-332232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Lecture slot: slot 14 (Tue and Fri 5:30 to 7 pm)</a:t>
            </a:r>
            <a:endParaRPr/>
          </a:p>
          <a:p>
            <a:pPr indent="-332232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Students who still have doubts are encouraged to email the instructor</a:t>
            </a:r>
            <a:endParaRPr/>
          </a:p>
          <a:p>
            <a:pPr indent="-261112" lvl="0" marL="438912" rtl="0" algn="l">
              <a:spcBef>
                <a:spcPts val="0"/>
              </a:spcBef>
              <a:spcAft>
                <a:spcPts val="0"/>
              </a:spcAft>
              <a:buSzPts val="1440"/>
              <a:buChar char="◼"/>
            </a:pPr>
            <a:r>
              <a:rPr lang="en-US"/>
              <a:t>Office hours: 7 to 7:30 pm (in class, after the lecture)</a:t>
            </a:r>
            <a:endParaRPr/>
          </a:p>
          <a:p>
            <a:pPr indent="-169672" lvl="0" marL="438912" rtl="0" algn="l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7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Attendance Policy</a:t>
            </a:r>
            <a:endParaRPr/>
          </a:p>
        </p:txBody>
      </p:sp>
      <p:sp>
        <p:nvSpPr>
          <p:cNvPr id="449" name="Google Shape;449;p57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In general, each student should attend all the lectures </a:t>
            </a:r>
            <a:endParaRPr/>
          </a:p>
          <a:p>
            <a:pPr indent="-248920" lvl="0" marL="438912" rtl="0" algn="l">
              <a:spcBef>
                <a:spcPts val="0"/>
              </a:spcBef>
              <a:spcAft>
                <a:spcPts val="0"/>
              </a:spcAft>
              <a:buSzPts val="1440"/>
              <a:buChar char="◼"/>
            </a:pPr>
            <a:r>
              <a:rPr lang="en-US"/>
              <a:t>Attendance less than 85% could invite a DX grade</a:t>
            </a:r>
            <a:endParaRPr/>
          </a:p>
          <a:p>
            <a:pPr indent="-157480" lvl="0" marL="438912" rtl="0" algn="l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8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Academic Honesty</a:t>
            </a:r>
            <a:endParaRPr/>
          </a:p>
        </p:txBody>
      </p:sp>
      <p:sp>
        <p:nvSpPr>
          <p:cNvPr id="455" name="Google Shape;455;p58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Each student should adhere to all principles of academic honesty during homeworks, exams and projects</a:t>
            </a:r>
            <a:endParaRPr/>
          </a:p>
          <a:p>
            <a:pPr indent="-157480" lvl="0" marL="438912" rtl="0" algn="l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Avoid plagiarism or result fabrication at all costs</a:t>
            </a:r>
            <a:endParaRPr/>
          </a:p>
          <a:p>
            <a:pPr indent="-157480" lvl="0" marL="438912" rtl="0" algn="l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Penalty for violation of these principles could be severe.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9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Course websites</a:t>
            </a:r>
            <a:endParaRPr/>
          </a:p>
        </p:txBody>
      </p:sp>
      <p:sp>
        <p:nvSpPr>
          <p:cNvPr id="461" name="Google Shape;461;p59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https://www.cse.iitb.ac.in/~ajitvr/CS663_Fall2024/</a:t>
            </a:r>
            <a:r>
              <a:rPr lang="en-US"/>
              <a:t> 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We will use moodle extensively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Why take this course?</a:t>
            </a:r>
            <a:endParaRPr/>
          </a:p>
        </p:txBody>
      </p:sp>
      <p:sp>
        <p:nvSpPr>
          <p:cNvPr id="145" name="Google Shape;145;p20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Images are ubiquitous!</a:t>
            </a:r>
            <a:endParaRPr/>
          </a:p>
          <a:p>
            <a:pPr indent="-157480" lvl="0" marL="438912" rtl="0" algn="l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Image processing is a field well in tune with the recent interest in big data, data science, machine learning, etc. </a:t>
            </a:r>
            <a:endParaRPr/>
          </a:p>
          <a:p>
            <a:pPr indent="-157480" lvl="0" marL="438912" rtl="0" algn="l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You will learn lots of cool mathematical concepts on the way!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749808" y="118872"/>
            <a:ext cx="8013192" cy="163677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700"/>
              <a:buFont typeface="Corbel"/>
              <a:buNone/>
            </a:pPr>
            <a:r>
              <a:rPr lang="en-US"/>
              <a:t>Part 2: Applications of Image Processing</a:t>
            </a:r>
            <a:endParaRPr/>
          </a:p>
        </p:txBody>
      </p:sp>
      <p:sp>
        <p:nvSpPr>
          <p:cNvPr id="151" name="Google Shape;151;p21"/>
          <p:cNvSpPr txBox="1"/>
          <p:nvPr>
            <p:ph idx="1" type="body"/>
          </p:nvPr>
        </p:nvSpPr>
        <p:spPr>
          <a:xfrm>
            <a:off x="740664" y="1828800"/>
            <a:ext cx="8022336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46300" spcFirstLastPara="1" rIns="457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Applications</a:t>
            </a:r>
            <a:endParaRPr/>
          </a:p>
        </p:txBody>
      </p:sp>
      <p:sp>
        <p:nvSpPr>
          <p:cNvPr id="157" name="Google Shape;157;p22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 fontScale="92500" lnSpcReduction="10000"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Medical image analysis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Remote sensing (satellite images)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Agriculture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Machine design/testing (!)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Surveillance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Biometrics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Archaeology (!)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Computational photography, intelligent cameras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Digital Forensics (!)</a:t>
            </a:r>
            <a:endParaRPr/>
          </a:p>
          <a:p>
            <a:pPr indent="-169672" lvl="0" marL="438912" rtl="0" algn="l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Medical image analysis</a:t>
            </a:r>
            <a:endParaRPr/>
          </a:p>
        </p:txBody>
      </p:sp>
      <p:pic>
        <p:nvPicPr>
          <p:cNvPr id="163" name="Google Shape;16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1295400"/>
            <a:ext cx="24384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3"/>
          <p:cNvSpPr txBox="1"/>
          <p:nvPr/>
        </p:nvSpPr>
        <p:spPr>
          <a:xfrm>
            <a:off x="152400" y="3200401"/>
            <a:ext cx="30480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Automated pathology: cell counting, disease diagnosis/prediction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65" name="Google Shape;16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0" y="1371600"/>
            <a:ext cx="2057400" cy="231723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3"/>
          <p:cNvSpPr txBox="1"/>
          <p:nvPr/>
        </p:nvSpPr>
        <p:spPr>
          <a:xfrm>
            <a:off x="5181600" y="2971800"/>
            <a:ext cx="27432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Disease detection, study of skeletal system, detection of organs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67" name="Google Shape;167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81600" y="1371600"/>
            <a:ext cx="2286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400" y="4038600"/>
            <a:ext cx="2095500" cy="208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"/>
          <p:cNvSpPr txBox="1"/>
          <p:nvPr/>
        </p:nvSpPr>
        <p:spPr>
          <a:xfrm>
            <a:off x="152400" y="6096000"/>
            <a:ext cx="27432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Tomography: creation of 3D models of organs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70" name="Google Shape;170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19400" y="3962400"/>
            <a:ext cx="2095500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3"/>
          <p:cNvSpPr txBox="1"/>
          <p:nvPr/>
        </p:nvSpPr>
        <p:spPr>
          <a:xfrm>
            <a:off x="2895600" y="5934670"/>
            <a:ext cx="27432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Connectome: maps of neuronal fibres from diffusion MRI images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2" name="Google Shape;172;p23"/>
          <p:cNvSpPr txBox="1"/>
          <p:nvPr/>
        </p:nvSpPr>
        <p:spPr>
          <a:xfrm>
            <a:off x="5410200" y="4191000"/>
            <a:ext cx="34290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Many modalities: X-Ray, CT, MRI, diffusion MRI, electron microscopy, histopathology images, ultrasound, etc.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ct val="100000"/>
              <a:buFont typeface="Corbel"/>
              <a:buNone/>
            </a:pPr>
            <a:r>
              <a:rPr lang="en-US"/>
              <a:t>Medical image analysis: segmentation</a:t>
            </a:r>
            <a:endParaRPr/>
          </a:p>
        </p:txBody>
      </p:sp>
      <p:pic>
        <p:nvPicPr>
          <p:cNvPr descr="PDF] A Review of Medical Image Segmentation: Methods and Available Software  | Semantic Scholar" id="178" name="Google Shape;17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47800"/>
            <a:ext cx="5029200" cy="29043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n AI Read Chest X-rays like Radiologists? | by David W. Dai | Towards  Data Science" id="179" name="Google Shape;17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267200"/>
            <a:ext cx="5116174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ell Segmentation - SEG-SELF Method - File Exchange - MATLAB Central" id="180" name="Google Shape;180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05400" y="1524000"/>
            <a:ext cx="3969124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ule">
  <a:themeElements>
    <a:clrScheme name="Module">
      <a:dk1>
        <a:srgbClr val="000000"/>
      </a:dk1>
      <a:lt1>
        <a:srgbClr val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dule">
  <a:themeElements>
    <a:clrScheme name="Module">
      <a:dk1>
        <a:srgbClr val="000000"/>
      </a:dk1>
      <a:lt1>
        <a:srgbClr val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